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9" autoAdjust="0"/>
    <p:restoredTop sz="94660"/>
  </p:normalViewPr>
  <p:slideViewPr>
    <p:cSldViewPr snapToGrid="0">
      <p:cViewPr varScale="1">
        <p:scale>
          <a:sx n="69" d="100"/>
          <a:sy n="69" d="100"/>
        </p:scale>
        <p:origin x="6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5A61015F-7CC6-4D0A-9D87-873EA4C304CC}"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05C68B11-C5A8-448C-8CE9-B1A273C79CFC}"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C7616CA0-919D-4A49-9C8A-62FDFB3A5183}"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3/4/2020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4A801B-2310-4F4D-AEF3-06934B1B089E}"/>
              </a:ext>
            </a:extLst>
          </p:cNvPr>
          <p:cNvSpPr>
            <a:spLocks noGrp="1"/>
          </p:cNvSpPr>
          <p:nvPr>
            <p:ph type="ctrTitle"/>
          </p:nvPr>
        </p:nvSpPr>
        <p:spPr/>
        <p:txBody>
          <a:bodyPr/>
          <a:lstStyle/>
          <a:p>
            <a:r>
              <a:rPr lang="fr-FR" dirty="0"/>
              <a:t>Les charades de la salle 11</a:t>
            </a:r>
          </a:p>
        </p:txBody>
      </p:sp>
      <p:sp>
        <p:nvSpPr>
          <p:cNvPr id="3" name="Sous-titre 2">
            <a:extLst>
              <a:ext uri="{FF2B5EF4-FFF2-40B4-BE49-F238E27FC236}">
                <a16:creationId xmlns:a16="http://schemas.microsoft.com/office/drawing/2014/main" id="{90AB2BF6-69A4-431E-B676-877DE3C739E2}"/>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4154225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F9B279-957D-4F03-BE2E-E3D6E24683BD}"/>
              </a:ext>
            </a:extLst>
          </p:cNvPr>
          <p:cNvSpPr>
            <a:spLocks noGrp="1"/>
          </p:cNvSpPr>
          <p:nvPr>
            <p:ph type="title"/>
          </p:nvPr>
        </p:nvSpPr>
        <p:spPr/>
        <p:txBody>
          <a:bodyPr/>
          <a:lstStyle/>
          <a:p>
            <a:r>
              <a:rPr lang="fr-FR" dirty="0"/>
              <a:t>Charade numéro 9</a:t>
            </a:r>
          </a:p>
        </p:txBody>
      </p:sp>
      <p:sp>
        <p:nvSpPr>
          <p:cNvPr id="3" name="ZoneTexte 2">
            <a:extLst>
              <a:ext uri="{FF2B5EF4-FFF2-40B4-BE49-F238E27FC236}">
                <a16:creationId xmlns:a16="http://schemas.microsoft.com/office/drawing/2014/main" id="{E9018C65-EEF0-4315-9607-3B887BA32F26}"/>
              </a:ext>
            </a:extLst>
          </p:cNvPr>
          <p:cNvSpPr txBox="1"/>
          <p:nvPr/>
        </p:nvSpPr>
        <p:spPr>
          <a:xfrm>
            <a:off x="1029193" y="2245658"/>
            <a:ext cx="10133614" cy="4401205"/>
          </a:xfrm>
          <a:prstGeom prst="rect">
            <a:avLst/>
          </a:prstGeom>
          <a:noFill/>
        </p:spPr>
        <p:txBody>
          <a:bodyPr wrap="square" rtlCol="0">
            <a:spAutoFit/>
          </a:bodyPr>
          <a:lstStyle/>
          <a:p>
            <a:r>
              <a:rPr lang="fr-FR" sz="2000" dirty="0">
                <a:latin typeface="Arial Black" panose="020B0A04020102020204" pitchFamily="34" charset="0"/>
              </a:rPr>
              <a:t>Mon premier est la 13</a:t>
            </a:r>
            <a:r>
              <a:rPr lang="fr-FR" sz="2000" baseline="30000" dirty="0">
                <a:latin typeface="Arial Black" panose="020B0A04020102020204" pitchFamily="34" charset="0"/>
              </a:rPr>
              <a:t>ème</a:t>
            </a:r>
            <a:r>
              <a:rPr lang="fr-FR" sz="2000" dirty="0">
                <a:latin typeface="Arial Black" panose="020B0A04020102020204" pitchFamily="34" charset="0"/>
              </a:rPr>
              <a:t> lettre de l’alphabet.</a:t>
            </a:r>
          </a:p>
          <a:p>
            <a:endParaRPr lang="fr-FR" sz="2000" dirty="0">
              <a:latin typeface="Arial Black" panose="020B0A04020102020204" pitchFamily="34" charset="0"/>
            </a:endParaRPr>
          </a:p>
          <a:p>
            <a:r>
              <a:rPr lang="fr-FR" sz="2000" dirty="0">
                <a:latin typeface="Arial Black" panose="020B0A04020102020204" pitchFamily="34" charset="0"/>
              </a:rPr>
              <a:t>Mon deuxième est quand tu sauves une personne , tu es un….</a:t>
            </a:r>
          </a:p>
          <a:p>
            <a:endParaRPr lang="fr-FR" sz="2000" dirty="0">
              <a:latin typeface="Arial Black" panose="020B0A04020102020204" pitchFamily="34" charset="0"/>
            </a:endParaRPr>
          </a:p>
          <a:p>
            <a:r>
              <a:rPr lang="fr-FR" sz="2000" dirty="0">
                <a:latin typeface="Arial Black" panose="020B0A04020102020204" pitchFamily="34" charset="0"/>
              </a:rPr>
              <a:t>Mon troisième est une boisson à base de raisin qu’aiment boire les adultes.</a:t>
            </a:r>
          </a:p>
          <a:p>
            <a:endParaRPr lang="fr-FR" sz="2000" dirty="0">
              <a:latin typeface="Arial Black" panose="020B0A04020102020204" pitchFamily="34" charset="0"/>
            </a:endParaRPr>
          </a:p>
          <a:p>
            <a:r>
              <a:rPr lang="fr-FR" sz="2000" dirty="0">
                <a:latin typeface="Arial Black" panose="020B0A04020102020204" pitchFamily="34" charset="0"/>
              </a:rPr>
              <a:t>Mon quatrième est la 10 </a:t>
            </a:r>
            <a:r>
              <a:rPr lang="fr-FR" sz="2000" dirty="0" err="1">
                <a:latin typeface="Arial Black" panose="020B0A04020102020204" pitchFamily="34" charset="0"/>
              </a:rPr>
              <a:t>ème</a:t>
            </a:r>
            <a:r>
              <a:rPr lang="fr-FR" sz="2000" dirty="0">
                <a:latin typeface="Arial Black" panose="020B0A04020102020204" pitchFamily="34" charset="0"/>
              </a:rPr>
              <a:t> lettre de l’alphabet.</a:t>
            </a:r>
          </a:p>
          <a:p>
            <a:endParaRPr lang="fr-FR" sz="2000" dirty="0">
              <a:latin typeface="Arial Black" panose="020B0A04020102020204" pitchFamily="34" charset="0"/>
            </a:endParaRPr>
          </a:p>
          <a:p>
            <a:r>
              <a:rPr lang="fr-FR" sz="2000" dirty="0">
                <a:latin typeface="Arial Black" panose="020B0A04020102020204" pitchFamily="34" charset="0"/>
              </a:rPr>
              <a:t>Mon cinquième est une syllabe que l’on dit quand on ne comprend pas quelque chose.</a:t>
            </a:r>
          </a:p>
          <a:p>
            <a:endParaRPr lang="fr-FR" sz="2000" dirty="0">
              <a:latin typeface="Arial Black" panose="020B0A04020102020204" pitchFamily="34" charset="0"/>
            </a:endParaRPr>
          </a:p>
          <a:p>
            <a:r>
              <a:rPr lang="fr-FR" sz="2000" dirty="0">
                <a:latin typeface="Arial Black" panose="020B0A04020102020204" pitchFamily="34" charset="0"/>
              </a:rPr>
              <a:t>Mon tout est la première dynastie des rois.</a:t>
            </a:r>
          </a:p>
          <a:p>
            <a:endParaRPr lang="fr-FR" sz="2000" dirty="0">
              <a:latin typeface="Arial Black" panose="020B0A04020102020204" pitchFamily="34" charset="0"/>
            </a:endParaRPr>
          </a:p>
        </p:txBody>
      </p:sp>
    </p:spTree>
    <p:extLst>
      <p:ext uri="{BB962C8B-B14F-4D97-AF65-F5344CB8AC3E}">
        <p14:creationId xmlns:p14="http://schemas.microsoft.com/office/powerpoint/2010/main" val="1862740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BE3DB-302C-4CBF-B5EF-FA85790104A7}"/>
              </a:ext>
            </a:extLst>
          </p:cNvPr>
          <p:cNvSpPr>
            <a:spLocks noGrp="1"/>
          </p:cNvSpPr>
          <p:nvPr>
            <p:ph type="ctrTitle"/>
          </p:nvPr>
        </p:nvSpPr>
        <p:spPr>
          <a:xfrm>
            <a:off x="457200" y="1897863"/>
            <a:ext cx="10367682" cy="4525314"/>
          </a:xfrm>
        </p:spPr>
        <p:txBody>
          <a:bodyPr>
            <a:normAutofit/>
          </a:bodyPr>
          <a:lstStyle/>
          <a:p>
            <a:pPr algn="l"/>
            <a:r>
              <a:rPr lang="fr-FR" sz="3600" dirty="0"/>
              <a:t>Mon premier est celui qui dirige le château.</a:t>
            </a:r>
            <a:br>
              <a:rPr lang="fr-FR" sz="3600" dirty="0"/>
            </a:br>
            <a:br>
              <a:rPr lang="fr-FR" sz="3600" dirty="0"/>
            </a:br>
            <a:r>
              <a:rPr lang="fr-FR" sz="3600" dirty="0"/>
              <a:t>Mon deuxième est la première syllabe du mot Hippopotame.</a:t>
            </a:r>
            <a:br>
              <a:rPr lang="fr-FR" sz="3600" dirty="0"/>
            </a:br>
            <a:br>
              <a:rPr lang="fr-FR" sz="3600" dirty="0"/>
            </a:br>
            <a:r>
              <a:rPr lang="fr-FR" sz="3600" dirty="0"/>
              <a:t>Mon troisième est le contraire de bas.</a:t>
            </a:r>
            <a:br>
              <a:rPr lang="fr-FR" sz="3600" dirty="0"/>
            </a:br>
            <a:br>
              <a:rPr lang="fr-FR" sz="3600" dirty="0"/>
            </a:br>
            <a:r>
              <a:rPr lang="fr-FR" sz="3600" dirty="0"/>
              <a:t>Mon quatrième est le son que fait la vache.</a:t>
            </a:r>
            <a:br>
              <a:rPr lang="fr-FR" sz="3600" dirty="0"/>
            </a:br>
            <a:br>
              <a:rPr lang="fr-FR" sz="3600" dirty="0"/>
            </a:br>
            <a:r>
              <a:rPr lang="fr-FR" sz="3600" dirty="0"/>
              <a:t>Mon tout est ce qui abrite les paysans.</a:t>
            </a:r>
          </a:p>
        </p:txBody>
      </p:sp>
      <p:sp>
        <p:nvSpPr>
          <p:cNvPr id="3" name="Sous-titre 2">
            <a:extLst>
              <a:ext uri="{FF2B5EF4-FFF2-40B4-BE49-F238E27FC236}">
                <a16:creationId xmlns:a16="http://schemas.microsoft.com/office/drawing/2014/main" id="{35DF565D-1C83-48CA-9BAE-55B58D67A16F}"/>
              </a:ext>
            </a:extLst>
          </p:cNvPr>
          <p:cNvSpPr>
            <a:spLocks noGrp="1"/>
          </p:cNvSpPr>
          <p:nvPr>
            <p:ph type="subTitle" idx="1"/>
          </p:nvPr>
        </p:nvSpPr>
        <p:spPr>
          <a:xfrm>
            <a:off x="569258" y="434823"/>
            <a:ext cx="9206753" cy="1463040"/>
          </a:xfrm>
        </p:spPr>
        <p:txBody>
          <a:bodyPr>
            <a:normAutofit/>
          </a:bodyPr>
          <a:lstStyle/>
          <a:p>
            <a:r>
              <a:rPr lang="fr-FR" sz="2400" dirty="0">
                <a:latin typeface="avocado" panose="020B0603050302020204" pitchFamily="34" charset="0"/>
              </a:rPr>
              <a:t>Charade numéro 10</a:t>
            </a:r>
          </a:p>
        </p:txBody>
      </p:sp>
    </p:spTree>
    <p:extLst>
      <p:ext uri="{BB962C8B-B14F-4D97-AF65-F5344CB8AC3E}">
        <p14:creationId xmlns:p14="http://schemas.microsoft.com/office/powerpoint/2010/main" val="940739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9375A0-6B52-492E-B062-ABCABA555F17}"/>
              </a:ext>
            </a:extLst>
          </p:cNvPr>
          <p:cNvSpPr>
            <a:spLocks noGrp="1"/>
          </p:cNvSpPr>
          <p:nvPr>
            <p:ph type="title"/>
          </p:nvPr>
        </p:nvSpPr>
        <p:spPr/>
        <p:txBody>
          <a:bodyPr/>
          <a:lstStyle/>
          <a:p>
            <a:r>
              <a:rPr lang="fr-FR" dirty="0"/>
              <a:t>Charade </a:t>
            </a:r>
            <a:r>
              <a:rPr lang="fr-FR" dirty="0" err="1"/>
              <a:t>numero</a:t>
            </a:r>
            <a:r>
              <a:rPr lang="fr-FR" dirty="0"/>
              <a:t> 11</a:t>
            </a:r>
          </a:p>
        </p:txBody>
      </p:sp>
      <p:sp>
        <p:nvSpPr>
          <p:cNvPr id="3" name="Espace réservé du contenu 2">
            <a:extLst>
              <a:ext uri="{FF2B5EF4-FFF2-40B4-BE49-F238E27FC236}">
                <a16:creationId xmlns:a16="http://schemas.microsoft.com/office/drawing/2014/main" id="{FF1A29A7-3223-4F48-8100-1A00A9619335}"/>
              </a:ext>
            </a:extLst>
          </p:cNvPr>
          <p:cNvSpPr>
            <a:spLocks noGrp="1"/>
          </p:cNvSpPr>
          <p:nvPr>
            <p:ph idx="1"/>
          </p:nvPr>
        </p:nvSpPr>
        <p:spPr/>
        <p:txBody>
          <a:bodyPr>
            <a:normAutofit fontScale="85000" lnSpcReduction="20000"/>
          </a:bodyPr>
          <a:lstStyle/>
          <a:p>
            <a:r>
              <a:rPr lang="fr-FR" sz="2800" dirty="0"/>
              <a:t>Mon premier est le verbe avoir a la 3</a:t>
            </a:r>
            <a:r>
              <a:rPr lang="fr-FR" sz="2800" baseline="30000" dirty="0"/>
              <a:t>ème</a:t>
            </a:r>
            <a:r>
              <a:rPr lang="fr-FR" sz="2800" dirty="0"/>
              <a:t> personne du singulier au présent.</a:t>
            </a:r>
          </a:p>
          <a:p>
            <a:endParaRPr lang="fr-FR" sz="2800" dirty="0"/>
          </a:p>
          <a:p>
            <a:r>
              <a:rPr lang="fr-FR" sz="2800" dirty="0"/>
              <a:t>Mon deuxième est le contraire de rugueux.</a:t>
            </a:r>
          </a:p>
          <a:p>
            <a:endParaRPr lang="fr-FR" sz="2800" dirty="0"/>
          </a:p>
          <a:p>
            <a:r>
              <a:rPr lang="fr-FR" sz="2800" dirty="0"/>
              <a:t>Mon troisième est bœuf au pluriel.</a:t>
            </a:r>
          </a:p>
          <a:p>
            <a:endParaRPr lang="fr-FR" sz="2800" dirty="0"/>
          </a:p>
          <a:p>
            <a:r>
              <a:rPr lang="fr-FR" sz="2800" dirty="0"/>
              <a:t>Mon quatrième est quand je ne dis pas la vérité je….</a:t>
            </a:r>
          </a:p>
          <a:p>
            <a:endParaRPr lang="fr-FR" sz="2800" dirty="0"/>
          </a:p>
          <a:p>
            <a:r>
              <a:rPr lang="fr-FR" sz="2800" dirty="0"/>
              <a:t>Mon tout est la cérémonie pour devenir chevalier.</a:t>
            </a:r>
          </a:p>
        </p:txBody>
      </p:sp>
    </p:spTree>
    <p:extLst>
      <p:ext uri="{BB962C8B-B14F-4D97-AF65-F5344CB8AC3E}">
        <p14:creationId xmlns:p14="http://schemas.microsoft.com/office/powerpoint/2010/main" val="2759489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222556-449B-4498-B39B-127DD2405920}"/>
              </a:ext>
            </a:extLst>
          </p:cNvPr>
          <p:cNvSpPr>
            <a:spLocks noGrp="1"/>
          </p:cNvSpPr>
          <p:nvPr>
            <p:ph type="title"/>
          </p:nvPr>
        </p:nvSpPr>
        <p:spPr>
          <a:xfrm>
            <a:off x="457200" y="2299447"/>
            <a:ext cx="10636624" cy="4123731"/>
          </a:xfrm>
        </p:spPr>
        <p:txBody>
          <a:bodyPr>
            <a:normAutofit/>
          </a:bodyPr>
          <a:lstStyle/>
          <a:p>
            <a:pPr algn="l"/>
            <a:r>
              <a:rPr lang="fr-FR" sz="3200" dirty="0"/>
              <a:t>Mon premier est la moitié du mot Suzie.</a:t>
            </a:r>
            <a:br>
              <a:rPr lang="fr-FR" sz="3200" dirty="0"/>
            </a:br>
            <a:br>
              <a:rPr lang="fr-FR" sz="3200" dirty="0"/>
            </a:br>
            <a:r>
              <a:rPr lang="fr-FR" sz="3200" dirty="0"/>
              <a:t>Mon deuxième est la dernière lettre de l’alphabet.</a:t>
            </a:r>
            <a:br>
              <a:rPr lang="fr-FR" sz="3200" dirty="0"/>
            </a:br>
            <a:br>
              <a:rPr lang="fr-FR" sz="3200" dirty="0"/>
            </a:br>
            <a:r>
              <a:rPr lang="fr-FR" sz="3200" dirty="0"/>
              <a:t>Mon troisième est la lettre après D.</a:t>
            </a:r>
            <a:br>
              <a:rPr lang="fr-FR" sz="3200" dirty="0"/>
            </a:br>
            <a:br>
              <a:rPr lang="fr-FR" sz="3200" dirty="0"/>
            </a:br>
            <a:r>
              <a:rPr lang="fr-FR" sz="3200" dirty="0"/>
              <a:t>Mon quatrième est ce qui sépare la France et l’Allemagne.</a:t>
            </a:r>
            <a:br>
              <a:rPr lang="fr-FR" sz="3200" dirty="0"/>
            </a:br>
            <a:br>
              <a:rPr lang="fr-FR" sz="3200" dirty="0"/>
            </a:br>
            <a:r>
              <a:rPr lang="fr-FR" sz="3200" dirty="0"/>
              <a:t>Mon tout est un seigneur plus puissant.</a:t>
            </a:r>
          </a:p>
        </p:txBody>
      </p:sp>
      <p:sp>
        <p:nvSpPr>
          <p:cNvPr id="3" name="Espace réservé pour une image  2">
            <a:extLst>
              <a:ext uri="{FF2B5EF4-FFF2-40B4-BE49-F238E27FC236}">
                <a16:creationId xmlns:a16="http://schemas.microsoft.com/office/drawing/2014/main" id="{4115E33C-21CB-46F8-875B-C9DB3143450F}"/>
              </a:ext>
            </a:extLst>
          </p:cNvPr>
          <p:cNvSpPr>
            <a:spLocks noGrp="1"/>
          </p:cNvSpPr>
          <p:nvPr>
            <p:ph type="pic" idx="1"/>
          </p:nvPr>
        </p:nvSpPr>
        <p:spPr>
          <a:xfrm>
            <a:off x="3048" y="0"/>
            <a:ext cx="12188952" cy="1653989"/>
          </a:xfrm>
        </p:spPr>
      </p:sp>
      <p:sp>
        <p:nvSpPr>
          <p:cNvPr id="4" name="Espace réservé du texte 3">
            <a:extLst>
              <a:ext uri="{FF2B5EF4-FFF2-40B4-BE49-F238E27FC236}">
                <a16:creationId xmlns:a16="http://schemas.microsoft.com/office/drawing/2014/main" id="{0F66F8C8-E2DC-4A85-8E23-1D74B848B796}"/>
              </a:ext>
            </a:extLst>
          </p:cNvPr>
          <p:cNvSpPr>
            <a:spLocks noGrp="1"/>
          </p:cNvSpPr>
          <p:nvPr>
            <p:ph type="body" sz="half" idx="2"/>
          </p:nvPr>
        </p:nvSpPr>
        <p:spPr>
          <a:xfrm>
            <a:off x="457200" y="95474"/>
            <a:ext cx="7368988" cy="1463040"/>
          </a:xfrm>
        </p:spPr>
        <p:txBody>
          <a:bodyPr>
            <a:normAutofit/>
          </a:bodyPr>
          <a:lstStyle/>
          <a:p>
            <a:r>
              <a:rPr lang="fr-FR" sz="3600" dirty="0"/>
              <a:t>Charade numéro 12</a:t>
            </a:r>
          </a:p>
        </p:txBody>
      </p:sp>
    </p:spTree>
    <p:extLst>
      <p:ext uri="{BB962C8B-B14F-4D97-AF65-F5344CB8AC3E}">
        <p14:creationId xmlns:p14="http://schemas.microsoft.com/office/powerpoint/2010/main" val="241424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53221C-6FF6-469D-A54C-DD71FDFC7558}"/>
              </a:ext>
            </a:extLst>
          </p:cNvPr>
          <p:cNvSpPr>
            <a:spLocks noGrp="1"/>
          </p:cNvSpPr>
          <p:nvPr>
            <p:ph type="title"/>
          </p:nvPr>
        </p:nvSpPr>
        <p:spPr/>
        <p:txBody>
          <a:bodyPr/>
          <a:lstStyle/>
          <a:p>
            <a:r>
              <a:rPr lang="fr-FR" dirty="0"/>
              <a:t>Charade numéro 13</a:t>
            </a:r>
          </a:p>
        </p:txBody>
      </p:sp>
      <p:sp>
        <p:nvSpPr>
          <p:cNvPr id="3" name="Espace réservé du contenu 2">
            <a:extLst>
              <a:ext uri="{FF2B5EF4-FFF2-40B4-BE49-F238E27FC236}">
                <a16:creationId xmlns:a16="http://schemas.microsoft.com/office/drawing/2014/main" id="{FA572F30-C410-4D24-8A77-C37A0ED0135D}"/>
              </a:ext>
            </a:extLst>
          </p:cNvPr>
          <p:cNvSpPr>
            <a:spLocks noGrp="1"/>
          </p:cNvSpPr>
          <p:nvPr>
            <p:ph idx="1"/>
          </p:nvPr>
        </p:nvSpPr>
        <p:spPr/>
        <p:txBody>
          <a:bodyPr>
            <a:normAutofit fontScale="92500" lnSpcReduction="10000"/>
          </a:bodyPr>
          <a:lstStyle/>
          <a:p>
            <a:r>
              <a:rPr lang="fr-FR" sz="4000" dirty="0"/>
              <a:t>Mon premier est où </a:t>
            </a:r>
            <a:r>
              <a:rPr lang="fr-FR" sz="4000" dirty="0" err="1"/>
              <a:t>Peppa</a:t>
            </a:r>
            <a:r>
              <a:rPr lang="fr-FR" sz="4000" dirty="0"/>
              <a:t> </a:t>
            </a:r>
            <a:r>
              <a:rPr lang="fr-FR" sz="4000" dirty="0" err="1"/>
              <a:t>Pig</a:t>
            </a:r>
            <a:r>
              <a:rPr lang="fr-FR" sz="4000" dirty="0"/>
              <a:t> aime saute.</a:t>
            </a:r>
          </a:p>
          <a:p>
            <a:endParaRPr lang="fr-FR" sz="4000" dirty="0"/>
          </a:p>
          <a:p>
            <a:r>
              <a:rPr lang="fr-FR" sz="4000" dirty="0"/>
              <a:t>Mon deuxième est ce que fait le beurre quand on le met dans la poêle.</a:t>
            </a:r>
          </a:p>
          <a:p>
            <a:endParaRPr lang="fr-FR" sz="4000" dirty="0"/>
          </a:p>
          <a:p>
            <a:r>
              <a:rPr lang="fr-FR" sz="4000" dirty="0"/>
              <a:t>Mon tout est quelqu’un qui fait rigoler au Moyen-Age.</a:t>
            </a:r>
          </a:p>
        </p:txBody>
      </p:sp>
    </p:spTree>
    <p:extLst>
      <p:ext uri="{BB962C8B-B14F-4D97-AF65-F5344CB8AC3E}">
        <p14:creationId xmlns:p14="http://schemas.microsoft.com/office/powerpoint/2010/main" val="221148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565FA1-D09C-4CF0-8A3C-0D19FC11ABD5}"/>
              </a:ext>
            </a:extLst>
          </p:cNvPr>
          <p:cNvSpPr>
            <a:spLocks noGrp="1"/>
          </p:cNvSpPr>
          <p:nvPr>
            <p:ph type="title"/>
          </p:nvPr>
        </p:nvSpPr>
        <p:spPr>
          <a:xfrm>
            <a:off x="457200" y="1897863"/>
            <a:ext cx="10972800" cy="4525314"/>
          </a:xfrm>
        </p:spPr>
        <p:txBody>
          <a:bodyPr/>
          <a:lstStyle/>
          <a:p>
            <a:pPr algn="l"/>
            <a:r>
              <a:rPr lang="fr-FR" dirty="0"/>
              <a:t>Mon premier est le contraire de bas.</a:t>
            </a:r>
            <a:br>
              <a:rPr lang="fr-FR" dirty="0"/>
            </a:br>
            <a:br>
              <a:rPr lang="fr-FR" dirty="0"/>
            </a:br>
            <a:r>
              <a:rPr lang="fr-FR" dirty="0"/>
              <a:t>Mon deuxième c’est le mot berk sans le K.</a:t>
            </a:r>
            <a:br>
              <a:rPr lang="fr-FR" dirty="0"/>
            </a:br>
            <a:br>
              <a:rPr lang="fr-FR" dirty="0"/>
            </a:br>
            <a:r>
              <a:rPr lang="fr-FR" dirty="0"/>
              <a:t>Mon tout est ce que les chevaliers mettent sur leur tête pour se protéger.</a:t>
            </a:r>
          </a:p>
        </p:txBody>
      </p:sp>
      <p:sp>
        <p:nvSpPr>
          <p:cNvPr id="3" name="Espace réservé du texte 2">
            <a:extLst>
              <a:ext uri="{FF2B5EF4-FFF2-40B4-BE49-F238E27FC236}">
                <a16:creationId xmlns:a16="http://schemas.microsoft.com/office/drawing/2014/main" id="{CD84DA4D-886E-4C56-A53E-87537607BB56}"/>
              </a:ext>
            </a:extLst>
          </p:cNvPr>
          <p:cNvSpPr>
            <a:spLocks noGrp="1"/>
          </p:cNvSpPr>
          <p:nvPr>
            <p:ph type="body" idx="1"/>
          </p:nvPr>
        </p:nvSpPr>
        <p:spPr>
          <a:xfrm>
            <a:off x="457200" y="434823"/>
            <a:ext cx="9910482" cy="1463040"/>
          </a:xfrm>
        </p:spPr>
        <p:txBody>
          <a:bodyPr>
            <a:normAutofit/>
          </a:bodyPr>
          <a:lstStyle/>
          <a:p>
            <a:r>
              <a:rPr lang="fr-FR" sz="3600" dirty="0"/>
              <a:t>Charade numéro 14</a:t>
            </a:r>
          </a:p>
        </p:txBody>
      </p:sp>
    </p:spTree>
    <p:extLst>
      <p:ext uri="{BB962C8B-B14F-4D97-AF65-F5344CB8AC3E}">
        <p14:creationId xmlns:p14="http://schemas.microsoft.com/office/powerpoint/2010/main" val="1586740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10EB1F-ED37-4C5D-B9C3-6941B0A31158}"/>
              </a:ext>
            </a:extLst>
          </p:cNvPr>
          <p:cNvSpPr>
            <a:spLocks noGrp="1"/>
          </p:cNvSpPr>
          <p:nvPr>
            <p:ph type="title"/>
          </p:nvPr>
        </p:nvSpPr>
        <p:spPr/>
        <p:txBody>
          <a:bodyPr/>
          <a:lstStyle/>
          <a:p>
            <a:r>
              <a:rPr lang="fr-FR" dirty="0"/>
              <a:t>Charade numéro 15</a:t>
            </a:r>
          </a:p>
        </p:txBody>
      </p:sp>
      <p:sp>
        <p:nvSpPr>
          <p:cNvPr id="3" name="Espace réservé du contenu 2">
            <a:extLst>
              <a:ext uri="{FF2B5EF4-FFF2-40B4-BE49-F238E27FC236}">
                <a16:creationId xmlns:a16="http://schemas.microsoft.com/office/drawing/2014/main" id="{54E60A85-645B-4A04-9252-52614F42DF81}"/>
              </a:ext>
            </a:extLst>
          </p:cNvPr>
          <p:cNvSpPr>
            <a:spLocks noGrp="1"/>
          </p:cNvSpPr>
          <p:nvPr>
            <p:ph idx="1"/>
          </p:nvPr>
        </p:nvSpPr>
        <p:spPr/>
        <p:txBody>
          <a:bodyPr>
            <a:normAutofit fontScale="92500"/>
          </a:bodyPr>
          <a:lstStyle/>
          <a:p>
            <a:r>
              <a:rPr lang="fr-FR" sz="2800" dirty="0"/>
              <a:t>Mon premier est la première lettre de l’alphabet.</a:t>
            </a:r>
          </a:p>
          <a:p>
            <a:endParaRPr lang="fr-FR" sz="2800" dirty="0"/>
          </a:p>
          <a:p>
            <a:r>
              <a:rPr lang="fr-FR" sz="2800" dirty="0"/>
              <a:t>Mon deuxième est la lettre après Q.</a:t>
            </a:r>
          </a:p>
          <a:p>
            <a:endParaRPr lang="fr-FR" sz="2800" dirty="0"/>
          </a:p>
          <a:p>
            <a:r>
              <a:rPr lang="fr-FR" sz="2800" dirty="0"/>
              <a:t>Mon troisième sépare les pièces d’une maison.</a:t>
            </a:r>
          </a:p>
          <a:p>
            <a:endParaRPr lang="fr-FR" sz="2800" dirty="0"/>
          </a:p>
          <a:p>
            <a:r>
              <a:rPr lang="fr-FR" sz="4000" dirty="0"/>
              <a:t>Mon tout protège les chevaliers du Moyen-Age.</a:t>
            </a:r>
          </a:p>
        </p:txBody>
      </p:sp>
    </p:spTree>
    <p:extLst>
      <p:ext uri="{BB962C8B-B14F-4D97-AF65-F5344CB8AC3E}">
        <p14:creationId xmlns:p14="http://schemas.microsoft.com/office/powerpoint/2010/main" val="307005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1983FB-CC46-4773-A661-6E27F12370A0}"/>
              </a:ext>
            </a:extLst>
          </p:cNvPr>
          <p:cNvSpPr>
            <a:spLocks noGrp="1"/>
          </p:cNvSpPr>
          <p:nvPr>
            <p:ph type="title"/>
          </p:nvPr>
        </p:nvSpPr>
        <p:spPr>
          <a:xfrm>
            <a:off x="457199" y="1689813"/>
            <a:ext cx="10784541" cy="4733365"/>
          </a:xfrm>
        </p:spPr>
        <p:txBody>
          <a:bodyPr>
            <a:normAutofit/>
          </a:bodyPr>
          <a:lstStyle/>
          <a:p>
            <a:pPr algn="l"/>
            <a:r>
              <a:rPr lang="fr-FR" sz="2400" dirty="0">
                <a:latin typeface="Arial Black" panose="020B0A04020102020204" pitchFamily="34" charset="0"/>
              </a:rPr>
              <a:t>On marche sur mon premier en hauteur.</a:t>
            </a:r>
            <a:br>
              <a:rPr lang="fr-FR" sz="2400" dirty="0">
                <a:latin typeface="Arial Black" panose="020B0A04020102020204" pitchFamily="34" charset="0"/>
              </a:rPr>
            </a:br>
            <a:br>
              <a:rPr lang="fr-FR" sz="2400" dirty="0">
                <a:latin typeface="Arial Black" panose="020B0A04020102020204" pitchFamily="34" charset="0"/>
              </a:rPr>
            </a:br>
            <a:br>
              <a:rPr lang="fr-FR" sz="2400" dirty="0">
                <a:latin typeface="Arial Black" panose="020B0A04020102020204" pitchFamily="34" charset="0"/>
              </a:rPr>
            </a:br>
            <a:r>
              <a:rPr lang="fr-FR" sz="2400" dirty="0">
                <a:latin typeface="Arial Black" panose="020B0A04020102020204" pitchFamily="34" charset="0"/>
              </a:rPr>
              <a:t>Mon deuxième est un déterminant masculin.</a:t>
            </a:r>
            <a:br>
              <a:rPr lang="fr-FR" sz="2400" dirty="0">
                <a:latin typeface="Arial Black" panose="020B0A04020102020204" pitchFamily="34" charset="0"/>
              </a:rPr>
            </a:br>
            <a:br>
              <a:rPr lang="fr-FR" sz="2400" dirty="0">
                <a:latin typeface="Arial Black" panose="020B0A04020102020204" pitchFamily="34" charset="0"/>
              </a:rPr>
            </a:br>
            <a:br>
              <a:rPr lang="fr-FR" sz="2400" dirty="0">
                <a:latin typeface="Arial Black" panose="020B0A04020102020204" pitchFamily="34" charset="0"/>
              </a:rPr>
            </a:br>
            <a:r>
              <a:rPr lang="fr-FR" sz="2400" dirty="0">
                <a:latin typeface="Arial Black" panose="020B0A04020102020204" pitchFamily="34" charset="0"/>
              </a:rPr>
              <a:t>Mon troisième est le contraire de mort.</a:t>
            </a:r>
            <a:br>
              <a:rPr lang="fr-FR" sz="2400" dirty="0">
                <a:latin typeface="Arial Black" panose="020B0A04020102020204" pitchFamily="34" charset="0"/>
              </a:rPr>
            </a:br>
            <a:br>
              <a:rPr lang="fr-FR" sz="2400" dirty="0">
                <a:latin typeface="Arial Black" panose="020B0A04020102020204" pitchFamily="34" charset="0"/>
              </a:rPr>
            </a:br>
            <a:br>
              <a:rPr lang="fr-FR" sz="2400" dirty="0">
                <a:latin typeface="Arial Black" panose="020B0A04020102020204" pitchFamily="34" charset="0"/>
              </a:rPr>
            </a:br>
            <a:r>
              <a:rPr lang="fr-FR" sz="2400" dirty="0">
                <a:latin typeface="Arial Black" panose="020B0A04020102020204" pitchFamily="34" charset="0"/>
              </a:rPr>
              <a:t>Mon tout sert à traverser les douves.</a:t>
            </a:r>
            <a:br>
              <a:rPr lang="fr-FR" sz="2400" dirty="0">
                <a:latin typeface="Arial Black" panose="020B0A04020102020204" pitchFamily="34" charset="0"/>
              </a:rPr>
            </a:br>
            <a:endParaRPr lang="fr-FR" sz="2400" dirty="0">
              <a:latin typeface="Arial Black" panose="020B0A04020102020204" pitchFamily="34" charset="0"/>
            </a:endParaRPr>
          </a:p>
        </p:txBody>
      </p:sp>
      <p:sp>
        <p:nvSpPr>
          <p:cNvPr id="3" name="Espace réservé pour une image  2">
            <a:extLst>
              <a:ext uri="{FF2B5EF4-FFF2-40B4-BE49-F238E27FC236}">
                <a16:creationId xmlns:a16="http://schemas.microsoft.com/office/drawing/2014/main" id="{F589F823-0A2D-4181-AFB7-20B49DF90377}"/>
              </a:ext>
            </a:extLst>
          </p:cNvPr>
          <p:cNvSpPr>
            <a:spLocks noGrp="1"/>
          </p:cNvSpPr>
          <p:nvPr>
            <p:ph type="pic" idx="1"/>
          </p:nvPr>
        </p:nvSpPr>
        <p:spPr>
          <a:xfrm>
            <a:off x="0" y="-1"/>
            <a:ext cx="12188952" cy="1586754"/>
          </a:xfrm>
        </p:spPr>
      </p:sp>
      <p:sp>
        <p:nvSpPr>
          <p:cNvPr id="4" name="Espace réservé du texte 3">
            <a:extLst>
              <a:ext uri="{FF2B5EF4-FFF2-40B4-BE49-F238E27FC236}">
                <a16:creationId xmlns:a16="http://schemas.microsoft.com/office/drawing/2014/main" id="{0C616414-70B9-4997-B891-41BE355E43AE}"/>
              </a:ext>
            </a:extLst>
          </p:cNvPr>
          <p:cNvSpPr>
            <a:spLocks noGrp="1"/>
          </p:cNvSpPr>
          <p:nvPr>
            <p:ph type="body" sz="half" idx="2"/>
          </p:nvPr>
        </p:nvSpPr>
        <p:spPr>
          <a:xfrm>
            <a:off x="457200" y="226773"/>
            <a:ext cx="8148918" cy="1463040"/>
          </a:xfrm>
        </p:spPr>
        <p:txBody>
          <a:bodyPr>
            <a:normAutofit/>
          </a:bodyPr>
          <a:lstStyle/>
          <a:p>
            <a:r>
              <a:rPr lang="fr-FR" sz="4400" dirty="0"/>
              <a:t>Charade numéro 16</a:t>
            </a:r>
          </a:p>
        </p:txBody>
      </p:sp>
    </p:spTree>
    <p:extLst>
      <p:ext uri="{BB962C8B-B14F-4D97-AF65-F5344CB8AC3E}">
        <p14:creationId xmlns:p14="http://schemas.microsoft.com/office/powerpoint/2010/main" val="40473071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225D9A-03BE-4AF3-B233-26B306D96E98}"/>
              </a:ext>
            </a:extLst>
          </p:cNvPr>
          <p:cNvSpPr>
            <a:spLocks noGrp="1"/>
          </p:cNvSpPr>
          <p:nvPr>
            <p:ph type="title"/>
          </p:nvPr>
        </p:nvSpPr>
        <p:spPr>
          <a:xfrm>
            <a:off x="457200" y="1288473"/>
            <a:ext cx="7772400" cy="5134705"/>
          </a:xfrm>
        </p:spPr>
        <p:txBody>
          <a:bodyPr>
            <a:normAutofit fontScale="90000"/>
          </a:bodyPr>
          <a:lstStyle/>
          <a:p>
            <a:pPr algn="l"/>
            <a:r>
              <a:rPr lang="fr-FR" sz="3200" dirty="0"/>
              <a:t>1/ bouclier</a:t>
            </a:r>
            <a:br>
              <a:rPr lang="fr-FR" sz="3200" dirty="0"/>
            </a:br>
            <a:r>
              <a:rPr lang="fr-FR" sz="3200" dirty="0"/>
              <a:t>2/ créneau</a:t>
            </a:r>
            <a:br>
              <a:rPr lang="fr-FR" sz="3200" dirty="0"/>
            </a:br>
            <a:r>
              <a:rPr lang="fr-FR" sz="3200" dirty="0"/>
              <a:t>3/château</a:t>
            </a:r>
            <a:br>
              <a:rPr lang="fr-FR" sz="3200" dirty="0"/>
            </a:br>
            <a:r>
              <a:rPr lang="fr-FR" sz="3200" dirty="0"/>
              <a:t>4/chevalier</a:t>
            </a:r>
            <a:br>
              <a:rPr lang="fr-FR" sz="3200" dirty="0"/>
            </a:br>
            <a:r>
              <a:rPr lang="fr-FR" sz="3200" dirty="0"/>
              <a:t>5/ Moyen-Age</a:t>
            </a:r>
            <a:br>
              <a:rPr lang="fr-FR" sz="3200" dirty="0"/>
            </a:br>
            <a:r>
              <a:rPr lang="fr-FR" sz="3200" dirty="0"/>
              <a:t>6/ paysan</a:t>
            </a:r>
            <a:br>
              <a:rPr lang="fr-FR" sz="3200" dirty="0"/>
            </a:br>
            <a:r>
              <a:rPr lang="fr-FR" sz="3200" dirty="0"/>
              <a:t>7/ suzerain</a:t>
            </a:r>
            <a:br>
              <a:rPr lang="fr-FR" sz="3200" dirty="0"/>
            </a:br>
            <a:r>
              <a:rPr lang="fr-FR" sz="3200" dirty="0"/>
              <a:t>8/ tournoi</a:t>
            </a:r>
            <a:br>
              <a:rPr lang="fr-FR" sz="3200" dirty="0"/>
            </a:br>
            <a:r>
              <a:rPr lang="fr-FR" sz="3200" dirty="0"/>
              <a:t>9/ mérovingiens</a:t>
            </a:r>
            <a:br>
              <a:rPr lang="fr-FR" sz="3200" dirty="0"/>
            </a:br>
            <a:r>
              <a:rPr lang="fr-FR" sz="3200" dirty="0"/>
              <a:t>10/ suzerain</a:t>
            </a:r>
            <a:br>
              <a:rPr lang="fr-FR" sz="3200" dirty="0"/>
            </a:br>
            <a:r>
              <a:rPr lang="fr-FR" sz="3200" dirty="0"/>
              <a:t>11/ bouffon</a:t>
            </a:r>
            <a:br>
              <a:rPr lang="fr-FR" sz="3200" dirty="0"/>
            </a:br>
            <a:r>
              <a:rPr lang="fr-FR" sz="3200" dirty="0"/>
              <a:t>12/ haubert</a:t>
            </a:r>
            <a:br>
              <a:rPr lang="fr-FR" sz="3200" dirty="0"/>
            </a:br>
            <a:r>
              <a:rPr lang="fr-FR" sz="3200" dirty="0"/>
              <a:t>13/ armure</a:t>
            </a:r>
            <a:br>
              <a:rPr lang="fr-FR" sz="3200" dirty="0"/>
            </a:br>
            <a:r>
              <a:rPr lang="fr-FR" sz="3200" dirty="0"/>
              <a:t>14/ Pont-levis</a:t>
            </a:r>
          </a:p>
        </p:txBody>
      </p:sp>
      <p:sp>
        <p:nvSpPr>
          <p:cNvPr id="3" name="Espace réservé pour une image  2">
            <a:extLst>
              <a:ext uri="{FF2B5EF4-FFF2-40B4-BE49-F238E27FC236}">
                <a16:creationId xmlns:a16="http://schemas.microsoft.com/office/drawing/2014/main" id="{3DDFDC8C-20FE-47D2-9013-84B4763AC0DF}"/>
              </a:ext>
            </a:extLst>
          </p:cNvPr>
          <p:cNvSpPr>
            <a:spLocks noGrp="1"/>
          </p:cNvSpPr>
          <p:nvPr>
            <p:ph type="pic" idx="1"/>
          </p:nvPr>
        </p:nvSpPr>
        <p:spPr>
          <a:xfrm>
            <a:off x="0" y="-1"/>
            <a:ext cx="12188952" cy="1136074"/>
          </a:xfrm>
        </p:spPr>
      </p:sp>
      <p:sp>
        <p:nvSpPr>
          <p:cNvPr id="4" name="Espace réservé du texte 3">
            <a:extLst>
              <a:ext uri="{FF2B5EF4-FFF2-40B4-BE49-F238E27FC236}">
                <a16:creationId xmlns:a16="http://schemas.microsoft.com/office/drawing/2014/main" id="{B2925F7E-AF3E-4F7F-B917-0C9CF4038271}"/>
              </a:ext>
            </a:extLst>
          </p:cNvPr>
          <p:cNvSpPr>
            <a:spLocks noGrp="1"/>
          </p:cNvSpPr>
          <p:nvPr>
            <p:ph type="body" sz="half" idx="2"/>
          </p:nvPr>
        </p:nvSpPr>
        <p:spPr>
          <a:xfrm>
            <a:off x="228600" y="0"/>
            <a:ext cx="8513618" cy="1463040"/>
          </a:xfrm>
        </p:spPr>
        <p:txBody>
          <a:bodyPr>
            <a:normAutofit/>
          </a:bodyPr>
          <a:lstStyle/>
          <a:p>
            <a:r>
              <a:rPr lang="fr-FR" sz="4800" dirty="0"/>
              <a:t>Solutions</a:t>
            </a:r>
          </a:p>
        </p:txBody>
      </p:sp>
    </p:spTree>
    <p:extLst>
      <p:ext uri="{BB962C8B-B14F-4D97-AF65-F5344CB8AC3E}">
        <p14:creationId xmlns:p14="http://schemas.microsoft.com/office/powerpoint/2010/main" val="3555973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C809DF-7FE5-4E13-A338-015F6C41D758}"/>
              </a:ext>
            </a:extLst>
          </p:cNvPr>
          <p:cNvSpPr>
            <a:spLocks noGrp="1"/>
          </p:cNvSpPr>
          <p:nvPr>
            <p:ph type="title"/>
          </p:nvPr>
        </p:nvSpPr>
        <p:spPr>
          <a:xfrm>
            <a:off x="1162975" y="585216"/>
            <a:ext cx="9581224" cy="1664208"/>
          </a:xfrm>
        </p:spPr>
        <p:txBody>
          <a:bodyPr/>
          <a:lstStyle/>
          <a:p>
            <a:r>
              <a:rPr lang="fr-FR" dirty="0">
                <a:latin typeface="avocado" panose="020B0603050302020204" pitchFamily="34" charset="0"/>
              </a:rPr>
              <a:t>Charade </a:t>
            </a:r>
            <a:r>
              <a:rPr lang="fr-FR" dirty="0" err="1">
                <a:latin typeface="avocado" panose="020B0603050302020204" pitchFamily="34" charset="0"/>
              </a:rPr>
              <a:t>numEro</a:t>
            </a:r>
            <a:r>
              <a:rPr lang="fr-FR" dirty="0">
                <a:latin typeface="avocado" panose="020B0603050302020204" pitchFamily="34" charset="0"/>
              </a:rPr>
              <a:t> 1</a:t>
            </a:r>
          </a:p>
        </p:txBody>
      </p:sp>
      <p:sp>
        <p:nvSpPr>
          <p:cNvPr id="3" name="Espace réservé du contenu 2">
            <a:extLst>
              <a:ext uri="{FF2B5EF4-FFF2-40B4-BE49-F238E27FC236}">
                <a16:creationId xmlns:a16="http://schemas.microsoft.com/office/drawing/2014/main" id="{A04DF8DF-4735-4F59-96C9-B80643CB7804}"/>
              </a:ext>
            </a:extLst>
          </p:cNvPr>
          <p:cNvSpPr>
            <a:spLocks noGrp="1"/>
          </p:cNvSpPr>
          <p:nvPr>
            <p:ph idx="1"/>
          </p:nvPr>
        </p:nvSpPr>
        <p:spPr>
          <a:xfrm>
            <a:off x="204977" y="2834640"/>
            <a:ext cx="9720073" cy="4023360"/>
          </a:xfrm>
        </p:spPr>
        <p:txBody>
          <a:bodyPr>
            <a:normAutofit/>
          </a:bodyPr>
          <a:lstStyle/>
          <a:p>
            <a:r>
              <a:rPr lang="fr-FR" sz="2800" dirty="0"/>
              <a:t>Mon premier est un animal à cornes.</a:t>
            </a:r>
          </a:p>
          <a:p>
            <a:r>
              <a:rPr lang="fr-FR" sz="2800" dirty="0"/>
              <a:t>Mon deuxième est quand on est attaché ensemble.</a:t>
            </a:r>
          </a:p>
          <a:p>
            <a:r>
              <a:rPr lang="fr-FR" sz="2800" dirty="0"/>
              <a:t>Mon tout est un outil pour se défendre au Moyen-Age.</a:t>
            </a:r>
          </a:p>
        </p:txBody>
      </p:sp>
    </p:spTree>
    <p:extLst>
      <p:ext uri="{BB962C8B-B14F-4D97-AF65-F5344CB8AC3E}">
        <p14:creationId xmlns:p14="http://schemas.microsoft.com/office/powerpoint/2010/main" val="1417601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67B949-C469-4BBC-805A-C843294AAD76}"/>
              </a:ext>
            </a:extLst>
          </p:cNvPr>
          <p:cNvSpPr>
            <a:spLocks noGrp="1"/>
          </p:cNvSpPr>
          <p:nvPr>
            <p:ph type="title"/>
          </p:nvPr>
        </p:nvSpPr>
        <p:spPr>
          <a:xfrm>
            <a:off x="538480" y="1921203"/>
            <a:ext cx="9458960" cy="4350538"/>
          </a:xfrm>
        </p:spPr>
        <p:txBody>
          <a:bodyPr>
            <a:normAutofit/>
          </a:bodyPr>
          <a:lstStyle/>
          <a:p>
            <a:pPr algn="l"/>
            <a:r>
              <a:rPr lang="fr-FR" sz="3200" dirty="0">
                <a:latin typeface="Arial Narrow" panose="020B0606020202030204" pitchFamily="34" charset="0"/>
              </a:rPr>
              <a:t>Mon premier est ce qui sert à écrire sur un tableau noir.</a:t>
            </a:r>
            <a:br>
              <a:rPr lang="fr-FR" sz="3200" dirty="0">
                <a:latin typeface="Arial Narrow" panose="020B0606020202030204" pitchFamily="34" charset="0"/>
              </a:rPr>
            </a:br>
            <a:br>
              <a:rPr lang="fr-FR" sz="3200" dirty="0">
                <a:latin typeface="Arial Narrow" panose="020B0606020202030204" pitchFamily="34" charset="0"/>
              </a:rPr>
            </a:br>
            <a:r>
              <a:rPr lang="fr-FR" sz="3200" dirty="0">
                <a:latin typeface="Arial Narrow" panose="020B0606020202030204" pitchFamily="34" charset="0"/>
              </a:rPr>
              <a:t>Mon deuxième est un déterminant possessif au pluriel.</a:t>
            </a:r>
            <a:br>
              <a:rPr lang="fr-FR" sz="3200" dirty="0">
                <a:latin typeface="Arial Narrow" panose="020B0606020202030204" pitchFamily="34" charset="0"/>
              </a:rPr>
            </a:br>
            <a:br>
              <a:rPr lang="fr-FR" sz="3200" dirty="0">
                <a:latin typeface="Arial Narrow" panose="020B0606020202030204" pitchFamily="34" charset="0"/>
              </a:rPr>
            </a:br>
            <a:r>
              <a:rPr lang="fr-FR" sz="3200" dirty="0">
                <a:latin typeface="Arial Narrow" panose="020B0606020202030204" pitchFamily="34" charset="0"/>
              </a:rPr>
              <a:t>Mon tout est un élément du château.</a:t>
            </a:r>
          </a:p>
        </p:txBody>
      </p:sp>
      <p:sp>
        <p:nvSpPr>
          <p:cNvPr id="3" name="Espace réservé pour une image  2">
            <a:extLst>
              <a:ext uri="{FF2B5EF4-FFF2-40B4-BE49-F238E27FC236}">
                <a16:creationId xmlns:a16="http://schemas.microsoft.com/office/drawing/2014/main" id="{309DF746-3003-4C61-BB9B-D52D814C8666}"/>
              </a:ext>
            </a:extLst>
          </p:cNvPr>
          <p:cNvSpPr>
            <a:spLocks noGrp="1"/>
          </p:cNvSpPr>
          <p:nvPr>
            <p:ph type="pic" idx="1"/>
          </p:nvPr>
        </p:nvSpPr>
        <p:spPr>
          <a:xfrm>
            <a:off x="0" y="-1"/>
            <a:ext cx="12188952" cy="1463040"/>
          </a:xfrm>
        </p:spPr>
      </p:sp>
      <p:sp>
        <p:nvSpPr>
          <p:cNvPr id="4" name="Espace réservé du texte 3">
            <a:extLst>
              <a:ext uri="{FF2B5EF4-FFF2-40B4-BE49-F238E27FC236}">
                <a16:creationId xmlns:a16="http://schemas.microsoft.com/office/drawing/2014/main" id="{DFA68AFC-A685-45B7-B58A-CF8F7679E9F2}"/>
              </a:ext>
            </a:extLst>
          </p:cNvPr>
          <p:cNvSpPr>
            <a:spLocks noGrp="1"/>
          </p:cNvSpPr>
          <p:nvPr>
            <p:ph type="body" sz="half" idx="2"/>
          </p:nvPr>
        </p:nvSpPr>
        <p:spPr>
          <a:xfrm>
            <a:off x="314960" y="217892"/>
            <a:ext cx="4704080" cy="1485418"/>
          </a:xfrm>
        </p:spPr>
        <p:txBody>
          <a:bodyPr>
            <a:normAutofit/>
          </a:bodyPr>
          <a:lstStyle/>
          <a:p>
            <a:r>
              <a:rPr lang="fr-FR" sz="3600" dirty="0"/>
              <a:t>Charade numéro  2</a:t>
            </a:r>
          </a:p>
        </p:txBody>
      </p:sp>
    </p:spTree>
    <p:extLst>
      <p:ext uri="{BB962C8B-B14F-4D97-AF65-F5344CB8AC3E}">
        <p14:creationId xmlns:p14="http://schemas.microsoft.com/office/powerpoint/2010/main" val="258421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944BE-9FD9-4FB9-B3F6-EE50C176B4B9}"/>
              </a:ext>
            </a:extLst>
          </p:cNvPr>
          <p:cNvSpPr>
            <a:spLocks noGrp="1"/>
          </p:cNvSpPr>
          <p:nvPr>
            <p:ph type="title"/>
          </p:nvPr>
        </p:nvSpPr>
        <p:spPr>
          <a:xfrm>
            <a:off x="457200" y="2316480"/>
            <a:ext cx="9641840" cy="4106698"/>
          </a:xfrm>
        </p:spPr>
        <p:txBody>
          <a:bodyPr>
            <a:normAutofit/>
          </a:bodyPr>
          <a:lstStyle/>
          <a:p>
            <a:pPr algn="l"/>
            <a:r>
              <a:rPr lang="fr-FR" sz="2800" dirty="0">
                <a:latin typeface="Berlin Sans FB" panose="020E0602020502020306" pitchFamily="34" charset="0"/>
              </a:rPr>
              <a:t>Mon Premier est un animal domestique.</a:t>
            </a:r>
            <a:br>
              <a:rPr lang="fr-FR" sz="2800" dirty="0">
                <a:latin typeface="Berlin Sans FB" panose="020E0602020502020306" pitchFamily="34" charset="0"/>
              </a:rPr>
            </a:br>
            <a:br>
              <a:rPr lang="fr-FR" sz="2800" dirty="0">
                <a:latin typeface="Berlin Sans FB" panose="020E0602020502020306" pitchFamily="34" charset="0"/>
              </a:rPr>
            </a:br>
            <a:r>
              <a:rPr lang="fr-FR" sz="2800" dirty="0">
                <a:latin typeface="Berlin Sans FB" panose="020E0602020502020306" pitchFamily="34" charset="0"/>
              </a:rPr>
              <a:t>Mon deuxième est la 20 </a:t>
            </a:r>
            <a:r>
              <a:rPr lang="fr-FR" sz="2800" dirty="0" err="1">
                <a:latin typeface="Berlin Sans FB" panose="020E0602020502020306" pitchFamily="34" charset="0"/>
              </a:rPr>
              <a:t>ème</a:t>
            </a:r>
            <a:r>
              <a:rPr lang="fr-FR" sz="2800" dirty="0">
                <a:latin typeface="Berlin Sans FB" panose="020E0602020502020306" pitchFamily="34" charset="0"/>
              </a:rPr>
              <a:t> lettre de l’alphabet.</a:t>
            </a:r>
            <a:br>
              <a:rPr lang="fr-FR" sz="2800" dirty="0">
                <a:latin typeface="Berlin Sans FB" panose="020E0602020502020306" pitchFamily="34" charset="0"/>
              </a:rPr>
            </a:br>
            <a:br>
              <a:rPr lang="fr-FR" sz="2800" dirty="0">
                <a:latin typeface="Berlin Sans FB" panose="020E0602020502020306" pitchFamily="34" charset="0"/>
              </a:rPr>
            </a:br>
            <a:r>
              <a:rPr lang="fr-FR" sz="2800" dirty="0">
                <a:latin typeface="Berlin Sans FB" panose="020E0602020502020306" pitchFamily="34" charset="0"/>
              </a:rPr>
              <a:t>Mon troisième on la boit.</a:t>
            </a:r>
            <a:br>
              <a:rPr lang="fr-FR" sz="2800" dirty="0">
                <a:latin typeface="Berlin Sans FB" panose="020E0602020502020306" pitchFamily="34" charset="0"/>
              </a:rPr>
            </a:br>
            <a:br>
              <a:rPr lang="fr-FR" sz="2800" dirty="0">
                <a:latin typeface="Berlin Sans FB" panose="020E0602020502020306" pitchFamily="34" charset="0"/>
              </a:rPr>
            </a:br>
            <a:r>
              <a:rPr lang="fr-FR" sz="2800" dirty="0">
                <a:latin typeface="Berlin Sans FB" panose="020E0602020502020306" pitchFamily="34" charset="0"/>
              </a:rPr>
              <a:t>Mon tout est là ou habite le roi.</a:t>
            </a:r>
          </a:p>
        </p:txBody>
      </p:sp>
      <p:sp>
        <p:nvSpPr>
          <p:cNvPr id="3" name="Espace réservé pour une image  2">
            <a:extLst>
              <a:ext uri="{FF2B5EF4-FFF2-40B4-BE49-F238E27FC236}">
                <a16:creationId xmlns:a16="http://schemas.microsoft.com/office/drawing/2014/main" id="{F606542C-548D-4676-94D9-3DC0FC031C4B}"/>
              </a:ext>
            </a:extLst>
          </p:cNvPr>
          <p:cNvSpPr>
            <a:spLocks noGrp="1"/>
          </p:cNvSpPr>
          <p:nvPr>
            <p:ph type="pic" idx="1"/>
          </p:nvPr>
        </p:nvSpPr>
        <p:spPr>
          <a:xfrm>
            <a:off x="0" y="-1"/>
            <a:ext cx="12188952" cy="1625602"/>
          </a:xfrm>
        </p:spPr>
      </p:sp>
      <p:sp>
        <p:nvSpPr>
          <p:cNvPr id="4" name="Espace réservé du texte 3">
            <a:extLst>
              <a:ext uri="{FF2B5EF4-FFF2-40B4-BE49-F238E27FC236}">
                <a16:creationId xmlns:a16="http://schemas.microsoft.com/office/drawing/2014/main" id="{C21C42FE-08BB-4C3D-ABC6-DA4EE72B5F4E}"/>
              </a:ext>
            </a:extLst>
          </p:cNvPr>
          <p:cNvSpPr>
            <a:spLocks noGrp="1"/>
          </p:cNvSpPr>
          <p:nvPr>
            <p:ph type="body" sz="half" idx="2"/>
          </p:nvPr>
        </p:nvSpPr>
        <p:spPr>
          <a:xfrm>
            <a:off x="807720" y="225579"/>
            <a:ext cx="6974840" cy="1463040"/>
          </a:xfrm>
        </p:spPr>
        <p:txBody>
          <a:bodyPr>
            <a:normAutofit/>
          </a:bodyPr>
          <a:lstStyle/>
          <a:p>
            <a:r>
              <a:rPr lang="fr-FR" sz="4400" dirty="0"/>
              <a:t>Charade numéro 3</a:t>
            </a:r>
          </a:p>
        </p:txBody>
      </p:sp>
    </p:spTree>
    <p:extLst>
      <p:ext uri="{BB962C8B-B14F-4D97-AF65-F5344CB8AC3E}">
        <p14:creationId xmlns:p14="http://schemas.microsoft.com/office/powerpoint/2010/main" val="656791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FFDE6F-27F3-4D6A-9356-79066CE5C9D3}"/>
              </a:ext>
            </a:extLst>
          </p:cNvPr>
          <p:cNvSpPr>
            <a:spLocks noGrp="1"/>
          </p:cNvSpPr>
          <p:nvPr>
            <p:ph type="title"/>
          </p:nvPr>
        </p:nvSpPr>
        <p:spPr/>
        <p:txBody>
          <a:bodyPr/>
          <a:lstStyle/>
          <a:p>
            <a:r>
              <a:rPr lang="fr-FR" dirty="0"/>
              <a:t>Charade numéro 4</a:t>
            </a:r>
          </a:p>
        </p:txBody>
      </p:sp>
      <p:sp>
        <p:nvSpPr>
          <p:cNvPr id="3" name="Espace réservé du contenu 2">
            <a:extLst>
              <a:ext uri="{FF2B5EF4-FFF2-40B4-BE49-F238E27FC236}">
                <a16:creationId xmlns:a16="http://schemas.microsoft.com/office/drawing/2014/main" id="{A89AA1C2-F86E-4C36-982D-B53B2D205DC1}"/>
              </a:ext>
            </a:extLst>
          </p:cNvPr>
          <p:cNvSpPr>
            <a:spLocks noGrp="1"/>
          </p:cNvSpPr>
          <p:nvPr>
            <p:ph idx="1"/>
          </p:nvPr>
        </p:nvSpPr>
        <p:spPr/>
        <p:txBody>
          <a:bodyPr>
            <a:normAutofit fontScale="92500"/>
          </a:bodyPr>
          <a:lstStyle/>
          <a:p>
            <a:r>
              <a:rPr lang="fr-FR" sz="4000" dirty="0"/>
              <a:t>Mon premier est ce que le cavalier monte.</a:t>
            </a:r>
          </a:p>
          <a:p>
            <a:endParaRPr lang="fr-FR" sz="4000" dirty="0"/>
          </a:p>
          <a:p>
            <a:r>
              <a:rPr lang="fr-FR" sz="4000" dirty="0"/>
              <a:t>Mon deuxième est la dernière syllabe de moitié sans le t.</a:t>
            </a:r>
          </a:p>
          <a:p>
            <a:endParaRPr lang="fr-FR" sz="4000" dirty="0"/>
          </a:p>
          <a:p>
            <a:r>
              <a:rPr lang="fr-FR" sz="4000" dirty="0"/>
              <a:t>Mon tout combat pour l’honneur de son royaume.</a:t>
            </a:r>
          </a:p>
        </p:txBody>
      </p:sp>
    </p:spTree>
    <p:extLst>
      <p:ext uri="{BB962C8B-B14F-4D97-AF65-F5344CB8AC3E}">
        <p14:creationId xmlns:p14="http://schemas.microsoft.com/office/powerpoint/2010/main" val="205371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9B34D0-8BDB-417D-9964-3E9FA801DAE8}"/>
              </a:ext>
            </a:extLst>
          </p:cNvPr>
          <p:cNvSpPr>
            <a:spLocks noGrp="1"/>
          </p:cNvSpPr>
          <p:nvPr>
            <p:ph type="title"/>
          </p:nvPr>
        </p:nvSpPr>
        <p:spPr/>
        <p:txBody>
          <a:bodyPr/>
          <a:lstStyle/>
          <a:p>
            <a:r>
              <a:rPr lang="fr-FR" dirty="0"/>
              <a:t>Charade numéro 5</a:t>
            </a:r>
          </a:p>
        </p:txBody>
      </p:sp>
      <p:sp>
        <p:nvSpPr>
          <p:cNvPr id="3" name="Espace réservé du contenu 2">
            <a:extLst>
              <a:ext uri="{FF2B5EF4-FFF2-40B4-BE49-F238E27FC236}">
                <a16:creationId xmlns:a16="http://schemas.microsoft.com/office/drawing/2014/main" id="{277AD885-C952-4EAD-A6CB-FF3F6BEB694A}"/>
              </a:ext>
            </a:extLst>
          </p:cNvPr>
          <p:cNvSpPr>
            <a:spLocks noGrp="1"/>
          </p:cNvSpPr>
          <p:nvPr>
            <p:ph idx="1"/>
          </p:nvPr>
        </p:nvSpPr>
        <p:spPr/>
        <p:txBody>
          <a:bodyPr>
            <a:normAutofit/>
          </a:bodyPr>
          <a:lstStyle/>
          <a:p>
            <a:r>
              <a:rPr lang="fr-FR" sz="3600" dirty="0"/>
              <a:t>Mon premier est avant grand et après petit.</a:t>
            </a:r>
          </a:p>
          <a:p>
            <a:endParaRPr lang="fr-FR" sz="3600" dirty="0"/>
          </a:p>
          <a:p>
            <a:r>
              <a:rPr lang="fr-FR" sz="3600" dirty="0"/>
              <a:t>Mon deuxième et le mot cage sans le c.</a:t>
            </a:r>
          </a:p>
          <a:p>
            <a:endParaRPr lang="fr-FR" sz="3600" dirty="0"/>
          </a:p>
          <a:p>
            <a:r>
              <a:rPr lang="fr-FR" sz="3600" dirty="0"/>
              <a:t>Mon tout est l’époque entre l’Antiquité et les Temps modernes.</a:t>
            </a:r>
          </a:p>
        </p:txBody>
      </p:sp>
    </p:spTree>
    <p:extLst>
      <p:ext uri="{BB962C8B-B14F-4D97-AF65-F5344CB8AC3E}">
        <p14:creationId xmlns:p14="http://schemas.microsoft.com/office/powerpoint/2010/main" val="338564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5F7C9B-C0C7-46E7-8262-8D27C35CED48}"/>
              </a:ext>
            </a:extLst>
          </p:cNvPr>
          <p:cNvSpPr>
            <a:spLocks noGrp="1"/>
          </p:cNvSpPr>
          <p:nvPr>
            <p:ph type="title"/>
          </p:nvPr>
        </p:nvSpPr>
        <p:spPr>
          <a:xfrm>
            <a:off x="721360" y="3746984"/>
            <a:ext cx="9560560" cy="1463040"/>
          </a:xfrm>
        </p:spPr>
        <p:txBody>
          <a:bodyPr>
            <a:normAutofit fontScale="90000"/>
          </a:bodyPr>
          <a:lstStyle/>
          <a:p>
            <a:pPr algn="l"/>
            <a:r>
              <a:rPr lang="fr-FR" sz="4000" dirty="0"/>
              <a:t>Mon premier est dans un continent.</a:t>
            </a:r>
            <a:br>
              <a:rPr lang="fr-FR" sz="4000" dirty="0"/>
            </a:br>
            <a:br>
              <a:rPr lang="fr-FR" sz="4000" dirty="0"/>
            </a:br>
            <a:r>
              <a:rPr lang="fr-FR" sz="4000" dirty="0"/>
              <a:t>Mon deuxième est la 26</a:t>
            </a:r>
            <a:r>
              <a:rPr lang="fr-FR" sz="4000" baseline="30000" dirty="0"/>
              <a:t>ème</a:t>
            </a:r>
            <a:r>
              <a:rPr lang="fr-FR" sz="4000" dirty="0"/>
              <a:t> lettre de l’alphabet.</a:t>
            </a:r>
            <a:br>
              <a:rPr lang="fr-FR" sz="4000" dirty="0"/>
            </a:br>
            <a:br>
              <a:rPr lang="fr-FR" sz="4000" dirty="0"/>
            </a:br>
            <a:r>
              <a:rPr lang="fr-FR" sz="4000" dirty="0"/>
              <a:t>Mon troisième est la première syllabe du mot ensemble</a:t>
            </a:r>
            <a:r>
              <a:rPr lang="fr-FR" sz="2800" dirty="0"/>
              <a:t>.</a:t>
            </a:r>
            <a:br>
              <a:rPr lang="fr-FR" sz="2800" dirty="0"/>
            </a:br>
            <a:br>
              <a:rPr lang="fr-FR" sz="2800" dirty="0"/>
            </a:br>
            <a:r>
              <a:rPr lang="fr-FR" sz="4000" dirty="0"/>
              <a:t>Mon tout s’occupe des champs au Moyen Age.</a:t>
            </a:r>
          </a:p>
        </p:txBody>
      </p:sp>
      <p:sp>
        <p:nvSpPr>
          <p:cNvPr id="3" name="Espace réservé du texte 2">
            <a:extLst>
              <a:ext uri="{FF2B5EF4-FFF2-40B4-BE49-F238E27FC236}">
                <a16:creationId xmlns:a16="http://schemas.microsoft.com/office/drawing/2014/main" id="{32C7ED30-AF6C-4960-86D2-9BDA06E72324}"/>
              </a:ext>
            </a:extLst>
          </p:cNvPr>
          <p:cNvSpPr>
            <a:spLocks noGrp="1"/>
          </p:cNvSpPr>
          <p:nvPr>
            <p:ph type="body" idx="1"/>
          </p:nvPr>
        </p:nvSpPr>
        <p:spPr>
          <a:xfrm>
            <a:off x="457200" y="916457"/>
            <a:ext cx="6004560" cy="1463040"/>
          </a:xfrm>
        </p:spPr>
        <p:txBody>
          <a:bodyPr>
            <a:normAutofit/>
          </a:bodyPr>
          <a:lstStyle/>
          <a:p>
            <a:r>
              <a:rPr lang="fr-FR" sz="6000" dirty="0"/>
              <a:t>Charade numéro 6</a:t>
            </a:r>
          </a:p>
        </p:txBody>
      </p:sp>
    </p:spTree>
    <p:extLst>
      <p:ext uri="{BB962C8B-B14F-4D97-AF65-F5344CB8AC3E}">
        <p14:creationId xmlns:p14="http://schemas.microsoft.com/office/powerpoint/2010/main" val="186310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FC1D1-CE21-41D4-9535-21CDE4927E71}"/>
              </a:ext>
            </a:extLst>
          </p:cNvPr>
          <p:cNvSpPr>
            <a:spLocks noGrp="1"/>
          </p:cNvSpPr>
          <p:nvPr>
            <p:ph type="title"/>
          </p:nvPr>
        </p:nvSpPr>
        <p:spPr/>
        <p:txBody>
          <a:bodyPr/>
          <a:lstStyle/>
          <a:p>
            <a:r>
              <a:rPr lang="fr-FR" dirty="0"/>
              <a:t>Charade numéro 7</a:t>
            </a:r>
          </a:p>
        </p:txBody>
      </p:sp>
      <p:sp>
        <p:nvSpPr>
          <p:cNvPr id="3" name="Espace réservé du contenu 2">
            <a:extLst>
              <a:ext uri="{FF2B5EF4-FFF2-40B4-BE49-F238E27FC236}">
                <a16:creationId xmlns:a16="http://schemas.microsoft.com/office/drawing/2014/main" id="{0858B366-83AC-4623-88A8-3FCEFAE9463C}"/>
              </a:ext>
            </a:extLst>
          </p:cNvPr>
          <p:cNvSpPr>
            <a:spLocks noGrp="1"/>
          </p:cNvSpPr>
          <p:nvPr>
            <p:ph idx="1"/>
          </p:nvPr>
        </p:nvSpPr>
        <p:spPr/>
        <p:txBody>
          <a:bodyPr>
            <a:normAutofit lnSpcReduction="10000"/>
          </a:bodyPr>
          <a:lstStyle/>
          <a:p>
            <a:r>
              <a:rPr lang="fr-FR" sz="3200" dirty="0"/>
              <a:t>Mon premier est la première syllabe de sucre.</a:t>
            </a:r>
          </a:p>
          <a:p>
            <a:endParaRPr lang="fr-FR" sz="3200" dirty="0"/>
          </a:p>
          <a:p>
            <a:r>
              <a:rPr lang="fr-FR" sz="3200" dirty="0"/>
              <a:t>Mon second est la première syllabe de zèbre.</a:t>
            </a:r>
          </a:p>
          <a:p>
            <a:endParaRPr lang="fr-FR" sz="3200" dirty="0"/>
          </a:p>
          <a:p>
            <a:r>
              <a:rPr lang="fr-FR" sz="3200" dirty="0"/>
              <a:t>Mon troisième est le fleuve qui est près de l’école.</a:t>
            </a:r>
          </a:p>
          <a:p>
            <a:endParaRPr lang="fr-FR" sz="3200" dirty="0"/>
          </a:p>
          <a:p>
            <a:r>
              <a:rPr lang="fr-FR" sz="3200" dirty="0"/>
              <a:t>Mon tout est le nom qu’on donne au seigneur plus puissant.</a:t>
            </a:r>
          </a:p>
        </p:txBody>
      </p:sp>
    </p:spTree>
    <p:extLst>
      <p:ext uri="{BB962C8B-B14F-4D97-AF65-F5344CB8AC3E}">
        <p14:creationId xmlns:p14="http://schemas.microsoft.com/office/powerpoint/2010/main" val="30189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9EDA66-82D7-48F8-A462-636B7DDAC9F1}"/>
              </a:ext>
            </a:extLst>
          </p:cNvPr>
          <p:cNvSpPr>
            <a:spLocks noGrp="1"/>
          </p:cNvSpPr>
          <p:nvPr>
            <p:ph type="title"/>
          </p:nvPr>
        </p:nvSpPr>
        <p:spPr>
          <a:xfrm>
            <a:off x="457199" y="1818044"/>
            <a:ext cx="10582835" cy="4605134"/>
          </a:xfrm>
        </p:spPr>
        <p:txBody>
          <a:bodyPr>
            <a:normAutofit/>
          </a:bodyPr>
          <a:lstStyle/>
          <a:p>
            <a:pPr algn="l"/>
            <a:r>
              <a:rPr lang="fr-FR" sz="3200" dirty="0"/>
              <a:t>Mon premier commence par la 20</a:t>
            </a:r>
            <a:r>
              <a:rPr lang="fr-FR" sz="3200" baseline="30000" dirty="0"/>
              <a:t>ème</a:t>
            </a:r>
            <a:r>
              <a:rPr lang="fr-FR" sz="3200" dirty="0"/>
              <a:t> lettre de l’alphabet.</a:t>
            </a:r>
            <a:br>
              <a:rPr lang="fr-FR" sz="3200" dirty="0"/>
            </a:br>
            <a:br>
              <a:rPr lang="fr-FR" sz="3200" dirty="0"/>
            </a:br>
            <a:r>
              <a:rPr lang="fr-FR" sz="3200" dirty="0"/>
              <a:t>Mon deuxième est la syllabe cour sans le C.</a:t>
            </a:r>
            <a:br>
              <a:rPr lang="fr-FR" sz="3200" dirty="0"/>
            </a:br>
            <a:br>
              <a:rPr lang="fr-FR" sz="3200" dirty="0"/>
            </a:br>
            <a:r>
              <a:rPr lang="fr-FR" sz="3200" dirty="0"/>
              <a:t>Mon troisième quand on tombe à l’eau on se….</a:t>
            </a:r>
            <a:br>
              <a:rPr lang="fr-FR" sz="3200" dirty="0"/>
            </a:br>
            <a:br>
              <a:rPr lang="fr-FR" sz="3200" dirty="0"/>
            </a:br>
            <a:r>
              <a:rPr lang="fr-FR" sz="3200" dirty="0"/>
              <a:t>Mon tout est un combat du Moyen Age.</a:t>
            </a:r>
          </a:p>
        </p:txBody>
      </p:sp>
      <p:sp>
        <p:nvSpPr>
          <p:cNvPr id="3" name="Espace réservé pour une image  2">
            <a:extLst>
              <a:ext uri="{FF2B5EF4-FFF2-40B4-BE49-F238E27FC236}">
                <a16:creationId xmlns:a16="http://schemas.microsoft.com/office/drawing/2014/main" id="{D40D2838-325F-4483-B526-57399BCAC0B4}"/>
              </a:ext>
            </a:extLst>
          </p:cNvPr>
          <p:cNvSpPr>
            <a:spLocks noGrp="1"/>
          </p:cNvSpPr>
          <p:nvPr>
            <p:ph type="pic" idx="1"/>
          </p:nvPr>
        </p:nvSpPr>
        <p:spPr>
          <a:xfrm>
            <a:off x="58271" y="-134472"/>
            <a:ext cx="12188952" cy="1707778"/>
          </a:xfrm>
        </p:spPr>
      </p:sp>
      <p:sp>
        <p:nvSpPr>
          <p:cNvPr id="4" name="Espace réservé du texte 3">
            <a:extLst>
              <a:ext uri="{FF2B5EF4-FFF2-40B4-BE49-F238E27FC236}">
                <a16:creationId xmlns:a16="http://schemas.microsoft.com/office/drawing/2014/main" id="{261A6655-51A7-4BA4-AA1B-67A33DF579F2}"/>
              </a:ext>
            </a:extLst>
          </p:cNvPr>
          <p:cNvSpPr>
            <a:spLocks noGrp="1"/>
          </p:cNvSpPr>
          <p:nvPr>
            <p:ph type="body" sz="half" idx="2"/>
          </p:nvPr>
        </p:nvSpPr>
        <p:spPr>
          <a:xfrm>
            <a:off x="286870" y="110266"/>
            <a:ext cx="5347447" cy="1463040"/>
          </a:xfrm>
        </p:spPr>
        <p:txBody>
          <a:bodyPr>
            <a:normAutofit/>
          </a:bodyPr>
          <a:lstStyle/>
          <a:p>
            <a:r>
              <a:rPr lang="fr-FR" sz="4000" dirty="0"/>
              <a:t>Charade numéro 8</a:t>
            </a:r>
          </a:p>
        </p:txBody>
      </p:sp>
    </p:spTree>
    <p:extLst>
      <p:ext uri="{BB962C8B-B14F-4D97-AF65-F5344CB8AC3E}">
        <p14:creationId xmlns:p14="http://schemas.microsoft.com/office/powerpoint/2010/main" val="23433093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2789</TotalTime>
  <Words>772</Words>
  <Application>Microsoft Office PowerPoint</Application>
  <PresentationFormat>Grand écran</PresentationFormat>
  <Paragraphs>79</Paragraphs>
  <Slides>18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 Black</vt:lpstr>
      <vt:lpstr>Arial Narrow</vt:lpstr>
      <vt:lpstr>avocado</vt:lpstr>
      <vt:lpstr>Berlin Sans FB</vt:lpstr>
      <vt:lpstr>Tw Cen MT</vt:lpstr>
      <vt:lpstr>Tw Cen MT Condensed</vt:lpstr>
      <vt:lpstr>Wingdings 3</vt:lpstr>
      <vt:lpstr>Intégral</vt:lpstr>
      <vt:lpstr>Les charades de la salle 11</vt:lpstr>
      <vt:lpstr>Charade numEro 1</vt:lpstr>
      <vt:lpstr>Mon premier est ce qui sert à écrire sur un tableau noir.  Mon deuxième est un déterminant possessif au pluriel.  Mon tout est un élément du château.</vt:lpstr>
      <vt:lpstr>Mon Premier est un animal domestique.  Mon deuxième est la 20 ème lettre de l’alphabet.  Mon troisième on la boit.  Mon tout est là ou habite le roi.</vt:lpstr>
      <vt:lpstr>Charade numéro 4</vt:lpstr>
      <vt:lpstr>Charade numéro 5</vt:lpstr>
      <vt:lpstr>Mon premier est dans un continent.  Mon deuxième est la 26ème lettre de l’alphabet.  Mon troisième est la première syllabe du mot ensemble.  Mon tout s’occupe des champs au Moyen Age.</vt:lpstr>
      <vt:lpstr>Charade numéro 7</vt:lpstr>
      <vt:lpstr>Mon premier commence par la 20ème lettre de l’alphabet.  Mon deuxième est la syllabe cour sans le C.  Mon troisième quand on tombe à l’eau on se….  Mon tout est un combat du Moyen Age.</vt:lpstr>
      <vt:lpstr>Charade numéro 9</vt:lpstr>
      <vt:lpstr>Mon premier est celui qui dirige le château.  Mon deuxième est la première syllabe du mot Hippopotame.  Mon troisième est le contraire de bas.  Mon quatrième est le son que fait la vache.  Mon tout est ce qui abrite les paysans.</vt:lpstr>
      <vt:lpstr>Charade numero 11</vt:lpstr>
      <vt:lpstr>Mon premier est la moitié du mot Suzie.  Mon deuxième est la dernière lettre de l’alphabet.  Mon troisième est la lettre après D.  Mon quatrième est ce qui sépare la France et l’Allemagne.  Mon tout est un seigneur plus puissant.</vt:lpstr>
      <vt:lpstr>Charade numéro 13</vt:lpstr>
      <vt:lpstr>Mon premier est le contraire de bas.  Mon deuxième c’est le mot berk sans le K.  Mon tout est ce que les chevaliers mettent sur leur tête pour se protéger.</vt:lpstr>
      <vt:lpstr>Charade numéro 15</vt:lpstr>
      <vt:lpstr>On marche sur mon premier en hauteur.   Mon deuxième est un déterminant masculin.   Mon troisième est le contraire de mort.   Mon tout sert à traverser les douves. </vt:lpstr>
      <vt:lpstr>1/ bouclier 2/ créneau 3/château 4/chevalier 5/ Moyen-Age 6/ paysan 7/ suzerain 8/ tournoi 9/ mérovingiens 10/ suzerain 11/ bouffon 12/ haubert 13/ armure 14/ Pont-levis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charades de la salle 11</dc:title>
  <dc:creator>Standard</dc:creator>
  <cp:lastModifiedBy>Standard</cp:lastModifiedBy>
  <cp:revision>13</cp:revision>
  <dcterms:created xsi:type="dcterms:W3CDTF">2020-02-06T10:08:49Z</dcterms:created>
  <dcterms:modified xsi:type="dcterms:W3CDTF">2020-03-04T07:36:42Z</dcterms:modified>
</cp:coreProperties>
</file>